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</p:sldMasterIdLst>
  <p:notesMasterIdLst>
    <p:notesMasterId r:id="rId30"/>
  </p:notesMasterIdLst>
  <p:handoutMasterIdLst>
    <p:handoutMasterId r:id="rId31"/>
  </p:handoutMasterIdLst>
  <p:sldIdLst>
    <p:sldId id="347" r:id="rId7"/>
    <p:sldId id="339" r:id="rId8"/>
    <p:sldId id="921" r:id="rId9"/>
    <p:sldId id="937" r:id="rId10"/>
    <p:sldId id="938" r:id="rId11"/>
    <p:sldId id="939" r:id="rId12"/>
    <p:sldId id="940" r:id="rId13"/>
    <p:sldId id="941" r:id="rId14"/>
    <p:sldId id="942" r:id="rId15"/>
    <p:sldId id="943" r:id="rId16"/>
    <p:sldId id="944" r:id="rId17"/>
    <p:sldId id="945" r:id="rId18"/>
    <p:sldId id="946" r:id="rId19"/>
    <p:sldId id="947" r:id="rId20"/>
    <p:sldId id="949" r:id="rId21"/>
    <p:sldId id="950" r:id="rId22"/>
    <p:sldId id="951" r:id="rId23"/>
    <p:sldId id="952" r:id="rId24"/>
    <p:sldId id="953" r:id="rId25"/>
    <p:sldId id="954" r:id="rId26"/>
    <p:sldId id="955" r:id="rId27"/>
    <p:sldId id="957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1" autoAdjust="0"/>
    <p:restoredTop sz="96224" autoAdjust="0"/>
  </p:normalViewPr>
  <p:slideViewPr>
    <p:cSldViewPr snapToGrid="0" showGuides="1">
      <p:cViewPr varScale="1">
        <p:scale>
          <a:sx n="160" d="100"/>
          <a:sy n="160" d="100"/>
        </p:scale>
        <p:origin x="256" y="1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55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1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7/11/2023</a:t>
            </a:fld>
            <a:endParaRPr lang="en-US" sz="1050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</a:rPr>
              <a:t>Hand out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 dirty="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7/11/2023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6988"/>
          </a:xfrm>
          <a:noFill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0.emf"/><Relationship Id="rId2" Type="http://schemas.openxmlformats.org/officeDocument/2006/relationships/tags" Target="../tags/tag1.xml"/><Relationship Id="rId1" Type="http://schemas.openxmlformats.org/officeDocument/2006/relationships/customXml" Target="../../customXml/item4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5.xml"/><Relationship Id="rId7" Type="http://schemas.openxmlformats.org/officeDocument/2006/relationships/oleObject" Target="../embeddings/oleObject2.bin"/><Relationship Id="rId2" Type="http://schemas.openxmlformats.org/officeDocument/2006/relationships/tags" Target="../tags/tag4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>
  <p:cSld name="1_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6241056"/>
              </p:ext>
            </p:extLst>
          </p:nvPr>
        </p:nvGraphicFramePr>
        <p:xfrm>
          <a:off x="1589" y="1593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216" imgH="216" progId="">
                  <p:embed/>
                </p:oleObj>
              </mc:Choice>
              <mc:Fallback>
                <p:oleObj name="think-cell Folie" r:id="rId6" imgW="216" imgH="216" progId="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3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5"/>
            <a:ext cx="1219200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738" y="1412874"/>
            <a:ext cx="8204690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834203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1359165"/>
              </p:ext>
            </p:extLst>
          </p:nvPr>
        </p:nvGraphicFramePr>
        <p:xfrm>
          <a:off x="1589" y="1593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7" imgW="216" imgH="216" progId="">
                  <p:embed/>
                </p:oleObj>
              </mc:Choice>
              <mc:Fallback>
                <p:oleObj name="think-cell Folie" r:id="rId7" imgW="216" imgH="216" progId="">
                  <p:embed/>
                  <p:pic>
                    <p:nvPicPr>
                      <p:cNvPr id="5" name="Objek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3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5"/>
            <a:ext cx="12192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  <a:endParaRPr kumimoji="0" lang="en-US" sz="1999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26736" y="1412874"/>
            <a:ext cx="5469264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7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7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40389" y="1412874"/>
            <a:ext cx="5469264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7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7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320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s-ES"/>
              <a:t>Unrestricted | © Siemens 2022 | Ionuț Verzea | ADV D EU RO IFA MI | 2022-05-20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  <p:sldLayoutId id="2147483753" r:id="rId55"/>
    <p:sldLayoutId id="2147483754" r:id="rId5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5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SEFcWrd9bw&amp;list=PLmpc3xvYSk4wDCP5zjt2QQXe8-JGHa4Kt&amp;index=35" TargetMode="External"/><Relationship Id="rId3" Type="http://schemas.openxmlformats.org/officeDocument/2006/relationships/notesSlide" Target="../notesSlides/notesSlide9.xml"/><Relationship Id="rId7" Type="http://schemas.openxmlformats.org/officeDocument/2006/relationships/hyperlink" Target="https://www.youtube.com/watch?v=v2cqwQuqAzc&amp;list=PLmpc3xvYSk4wDCP5zjt2QQXe8-JGHa4Kt&amp;index=29" TargetMode="Externa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6.xml"/><Relationship Id="rId6" Type="http://schemas.openxmlformats.org/officeDocument/2006/relationships/hyperlink" Target="http://www.learncpp.com/" TargetMode="External"/><Relationship Id="rId5" Type="http://schemas.openxmlformats.org/officeDocument/2006/relationships/hyperlink" Target="http://www.cplusplus.com/" TargetMode="External"/><Relationship Id="rId4" Type="http://schemas.openxmlformats.org/officeDocument/2006/relationships/hyperlink" Target="http://en.cppreference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" descr="A picture containing outdoor, flying, person, plane&#10;&#10;Description automatically generated">
            <a:extLst>
              <a:ext uri="{FF2B5EF4-FFF2-40B4-BE49-F238E27FC236}">
                <a16:creationId xmlns:a16="http://schemas.microsoft.com/office/drawing/2014/main" id="{F770C91E-BF5F-45D9-AC4A-AD9B332436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02800"/>
          </a:xfr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C7413F94-559E-46DF-A817-2051A7B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C++</a:t>
            </a:r>
            <a:endParaRPr lang="en-US" b="0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27507DB2-A004-4C7F-BB03-CAB07E07A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8D101C9-5442-4E35-9BFD-3591529F0F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0400" y="1299754"/>
            <a:ext cx="8204200" cy="1282544"/>
          </a:xfrm>
        </p:spPr>
        <p:txBody>
          <a:bodyPr/>
          <a:lstStyle/>
          <a:p>
            <a:r>
              <a:rPr lang="en-US" b="1" dirty="0"/>
              <a:t>Address-of operator (&amp;) – returns the memory address of  the  variable</a:t>
            </a:r>
          </a:p>
          <a:p>
            <a:endParaRPr lang="en-US" b="1" dirty="0"/>
          </a:p>
          <a:p>
            <a:pPr lvl="1">
              <a:buNone/>
            </a:pPr>
            <a:endParaRPr lang="en-US" dirty="0"/>
          </a:p>
        </p:txBody>
      </p:sp>
      <p:pic>
        <p:nvPicPr>
          <p:cNvPr id="5" name="Picture 4" descr="address_op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1" y="3183307"/>
            <a:ext cx="4807721" cy="128254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2E743-31F2-47C6-A257-862B18DF3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2D990-E087-4BBC-8AC4-A03B949206F7}"/>
              </a:ext>
            </a:extLst>
          </p:cNvPr>
          <p:cNvSpPr txBox="1"/>
          <p:nvPr/>
        </p:nvSpPr>
        <p:spPr>
          <a:xfrm>
            <a:off x="6385300" y="2526003"/>
            <a:ext cx="48077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foo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&amp; operator returns the memory location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of the variable it points to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::cout &lt;&lt; &amp;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foo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o-RO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0400" y="1418294"/>
            <a:ext cx="8204200" cy="787400"/>
          </a:xfrm>
        </p:spPr>
        <p:txBody>
          <a:bodyPr/>
          <a:lstStyle/>
          <a:p>
            <a:r>
              <a:rPr lang="en-US" b="1" dirty="0"/>
              <a:t>Pointer - a variable whose value is the address of another variable</a:t>
            </a:r>
          </a:p>
          <a:p>
            <a:endParaRPr lang="en-US" b="1" dirty="0"/>
          </a:p>
          <a:p>
            <a:pPr lvl="1">
              <a:buNone/>
            </a:pPr>
            <a:endParaRPr lang="en-US" dirty="0"/>
          </a:p>
        </p:txBody>
      </p:sp>
      <p:pic>
        <p:nvPicPr>
          <p:cNvPr id="31" name="Picture 30" descr="pointer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50" y="2356887"/>
            <a:ext cx="4807721" cy="1282543"/>
          </a:xfrm>
          <a:prstGeom prst="rect">
            <a:avLst/>
          </a:prstGeom>
        </p:spPr>
      </p:pic>
      <p:cxnSp>
        <p:nvCxnSpPr>
          <p:cNvPr id="32" name="Straight Connector 31"/>
          <p:cNvCxnSpPr>
            <a:cxnSpLocks/>
          </p:cNvCxnSpPr>
          <p:nvPr/>
        </p:nvCxnSpPr>
        <p:spPr bwMode="auto">
          <a:xfrm flipV="1">
            <a:off x="5977720" y="2450287"/>
            <a:ext cx="0" cy="737187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3466083" y="2468031"/>
            <a:ext cx="2502088" cy="0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5977720" y="3187474"/>
            <a:ext cx="277779" cy="1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18DE51-26B1-4314-9DE6-2B0ABE719028}"/>
              </a:ext>
            </a:extLst>
          </p:cNvPr>
          <p:cNvSpPr txBox="1">
            <a:spLocks/>
          </p:cNvSpPr>
          <p:nvPr/>
        </p:nvSpPr>
        <p:spPr bwMode="auto">
          <a:xfrm>
            <a:off x="6096000" y="2097688"/>
            <a:ext cx="5683264" cy="371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std;</a:t>
            </a:r>
          </a:p>
          <a:p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foo = 5;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Declare a pointer to an integer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*ptrFoo;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Initialize pointer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ptrFoo = &amp;foo;  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store the address of Foo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cout </a:t>
            </a:r>
            <a:r>
              <a:rPr lang="en-US" sz="1599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*ptrFoo;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get value from address: 5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599" kern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38A78-2898-4BA9-9C41-408FC20D64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0400" y="1411731"/>
            <a:ext cx="8204200" cy="576000"/>
          </a:xfrm>
        </p:spPr>
        <p:txBody>
          <a:bodyPr/>
          <a:lstStyle/>
          <a:p>
            <a:r>
              <a:rPr lang="en-US" b="1" dirty="0"/>
              <a:t>Pointer - a variable whose value is the address of another variable</a:t>
            </a:r>
          </a:p>
          <a:p>
            <a:endParaRPr lang="en-US" b="1" dirty="0"/>
          </a:p>
          <a:p>
            <a:pPr lvl="1">
              <a:buNone/>
            </a:pPr>
            <a:endParaRPr lang="en-US" dirty="0"/>
          </a:p>
        </p:txBody>
      </p:sp>
      <p:pic>
        <p:nvPicPr>
          <p:cNvPr id="8" name="Picture 7" descr="pointer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89" y="2356887"/>
            <a:ext cx="4815850" cy="357649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 bwMode="auto">
          <a:xfrm flipV="1">
            <a:off x="8152263" y="3630199"/>
            <a:ext cx="0" cy="12276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Elbow Connector 18"/>
          <p:cNvCxnSpPr>
            <a:cxnSpLocks/>
          </p:cNvCxnSpPr>
          <p:nvPr/>
        </p:nvCxnSpPr>
        <p:spPr bwMode="auto">
          <a:xfrm rot="10800000" flipV="1">
            <a:off x="2119953" y="3752965"/>
            <a:ext cx="4091181" cy="1029870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EA2530-35A2-42BE-A478-7822F6051ED1}"/>
              </a:ext>
            </a:extLst>
          </p:cNvPr>
          <p:cNvSpPr txBox="1">
            <a:spLocks/>
          </p:cNvSpPr>
          <p:nvPr/>
        </p:nvSpPr>
        <p:spPr bwMode="auto">
          <a:xfrm>
            <a:off x="6096000" y="2008957"/>
            <a:ext cx="5683264" cy="432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std;</a:t>
            </a:r>
          </a:p>
          <a:p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foo = 5;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Declare a pointer to an integer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*ptrFoo;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Initialize pointer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ptrFoo = &amp;foo;  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store the address of Foo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cout </a:t>
            </a:r>
            <a:r>
              <a:rPr lang="en-US" sz="1599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*ptrFoo;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get value from address: 5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599" kern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2C2BF-B421-4738-BAAA-53098BA8A2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0400" y="1384595"/>
            <a:ext cx="8204200" cy="713093"/>
          </a:xfrm>
        </p:spPr>
        <p:txBody>
          <a:bodyPr/>
          <a:lstStyle/>
          <a:p>
            <a:r>
              <a:rPr lang="en-US" b="1" dirty="0"/>
              <a:t>Pointer - a variable whose value is the address of another variable</a:t>
            </a:r>
          </a:p>
          <a:p>
            <a:endParaRPr lang="en-US" b="1" dirty="0"/>
          </a:p>
          <a:p>
            <a:pPr lvl="1">
              <a:buNone/>
            </a:pPr>
            <a:endParaRPr lang="en-US" dirty="0"/>
          </a:p>
        </p:txBody>
      </p:sp>
      <p:pic>
        <p:nvPicPr>
          <p:cNvPr id="6" name="Picture 5" descr="poin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2" y="2356887"/>
            <a:ext cx="4815850" cy="357649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 bwMode="auto">
          <a:xfrm flipH="1">
            <a:off x="2931300" y="4498567"/>
            <a:ext cx="3279835" cy="0"/>
          </a:xfrm>
          <a:prstGeom prst="straightConnector1">
            <a:avLst/>
          </a:prstGeom>
          <a:solidFill>
            <a:schemeClr val="tx2"/>
          </a:solidFill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D33AC5-A423-4487-8819-9CCE04A225ED}"/>
              </a:ext>
            </a:extLst>
          </p:cNvPr>
          <p:cNvSpPr txBox="1">
            <a:spLocks/>
          </p:cNvSpPr>
          <p:nvPr/>
        </p:nvSpPr>
        <p:spPr bwMode="auto">
          <a:xfrm>
            <a:off x="6096000" y="2097688"/>
            <a:ext cx="5683264" cy="432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std;</a:t>
            </a:r>
          </a:p>
          <a:p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foo = 5;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Declare a pointer to an integer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*ptrFoo;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Initialize pointer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ptrFoo = &amp;foo;  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store the address of Foo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cout </a:t>
            </a:r>
            <a:r>
              <a:rPr lang="en-US" sz="1599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*ptrFoo;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get value from address: 5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599" kern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450D9-F2EA-4915-A2F6-4C8F2A681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01EB7D-1E8C-4A40-9BD5-A5E077BED3DE}"/>
              </a:ext>
            </a:extLst>
          </p:cNvPr>
          <p:cNvSpPr txBox="1">
            <a:spLocks/>
          </p:cNvSpPr>
          <p:nvPr/>
        </p:nvSpPr>
        <p:spPr bwMode="auto">
          <a:xfrm>
            <a:off x="6096000" y="2097688"/>
            <a:ext cx="5683264" cy="432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std;</a:t>
            </a:r>
          </a:p>
          <a:p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foo = 5;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Declare a pointer to an integer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*ptrFoo;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Initialize pointer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ptrFoo = &amp;foo;  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store the address of Foo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cout </a:t>
            </a:r>
            <a:r>
              <a:rPr lang="en-US" sz="1599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*ptrFoo;  </a:t>
            </a:r>
            <a:r>
              <a:rPr lang="en-US" sz="1599" dirty="0">
                <a:solidFill>
                  <a:srgbClr val="008000"/>
                </a:solidFill>
                <a:latin typeface="Consolas" panose="020B0609020204030204" pitchFamily="49" charset="0"/>
              </a:rPr>
              <a:t>// get value from address: 5</a:t>
            </a:r>
            <a:endParaRPr lang="en-US" sz="15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99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5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599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0400" y="1412876"/>
            <a:ext cx="8204200" cy="576000"/>
          </a:xfrm>
        </p:spPr>
        <p:txBody>
          <a:bodyPr/>
          <a:lstStyle/>
          <a:p>
            <a:r>
              <a:rPr lang="en-US" b="1" dirty="0"/>
              <a:t>Dereference Operator – returns the value referenced by the pointer</a:t>
            </a:r>
          </a:p>
          <a:p>
            <a:endParaRPr lang="en-US" b="1" dirty="0"/>
          </a:p>
          <a:p>
            <a:pPr lvl="1">
              <a:buNone/>
            </a:pPr>
            <a:endParaRPr lang="en-US" dirty="0"/>
          </a:p>
        </p:txBody>
      </p:sp>
      <p:pic>
        <p:nvPicPr>
          <p:cNvPr id="6" name="Picture 5" descr="poin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2" y="2356887"/>
            <a:ext cx="4815850" cy="35764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131719" y="4578421"/>
            <a:ext cx="1110017" cy="4092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029FB7-37FF-4ABD-88B3-4037F5BA23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cdtRectangle 2 Id1423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arrays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9" name="cdtContent Placeholder 8 Id9"/>
          <p:cNvSpPr>
            <a:spLocks noGrp="1"/>
          </p:cNvSpPr>
          <p:nvPr>
            <p:ph sz="quarter" idx="4294967295"/>
          </p:nvPr>
        </p:nvSpPr>
        <p:spPr>
          <a:xfrm>
            <a:off x="6096000" y="1331912"/>
            <a:ext cx="5376862" cy="1863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 array is actually a pointer that points to the first element of the array! Because the array variable is a pointer, you can dereference it, which returns array element 0.</a:t>
            </a:r>
            <a:endParaRPr lang="en-US" dirty="0">
              <a:latin typeface="Arial" pitchFamily="34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Arial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12" name="Picture 11" descr="arraypoin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02" y="2679603"/>
            <a:ext cx="4632717" cy="16850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55DCD3-2F6A-435A-A84C-556F850CF9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E3D03D-8D18-41AB-8967-2A2BCBFC935E}"/>
              </a:ext>
            </a:extLst>
          </p:cNvPr>
          <p:cNvSpPr txBox="1"/>
          <p:nvPr/>
        </p:nvSpPr>
        <p:spPr>
          <a:xfrm>
            <a:off x="5941244" y="3000990"/>
            <a:ext cx="44565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declare an array of integer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= { 1, 2, 3, 4, 5 };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declare and initialize a pointer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pMyArray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myArray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o-RO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ro-RO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cout will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pring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"h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h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h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::cout &lt;&lt; *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o-RO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&lt;&lt; *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o-RO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&lt;&lt;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[0];</a:t>
            </a:r>
            <a:endParaRPr lang="ro-RO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778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cdtRectangle 2 Id1423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arithmetic’s </a:t>
            </a:r>
            <a:endParaRPr lang="en-US" dirty="0">
              <a:latin typeface="Arial" pitchFamily="34" charset="0"/>
            </a:endParaRPr>
          </a:p>
        </p:txBody>
      </p:sp>
      <p:pic>
        <p:nvPicPr>
          <p:cNvPr id="7" name="Picture 6" descr="arithmeticpoin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8" y="3079249"/>
            <a:ext cx="6759259" cy="24566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77B37D-E5D6-4359-B1BB-4B09E8971252}"/>
              </a:ext>
            </a:extLst>
          </p:cNvPr>
          <p:cNvSpPr txBox="1">
            <a:spLocks/>
          </p:cNvSpPr>
          <p:nvPr/>
        </p:nvSpPr>
        <p:spPr bwMode="auto">
          <a:xfrm>
            <a:off x="7478927" y="1519077"/>
            <a:ext cx="4198006" cy="494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condition 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'w'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value = 0;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*myChar = &amp;condition;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*myInt = &amp;value;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(condition)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0: myChar++ ;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--;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2: myChar+3;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myInt++;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400" kern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6080D-51D6-421E-921C-1CEA2E478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0277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0400" y="1551564"/>
            <a:ext cx="4953452" cy="1625270"/>
          </a:xfrm>
        </p:spPr>
        <p:txBody>
          <a:bodyPr/>
          <a:lstStyle/>
          <a:p>
            <a:pPr lvl="1"/>
            <a:r>
              <a:rPr lang="en-US" dirty="0"/>
              <a:t>Void, represents the absence of type</a:t>
            </a:r>
          </a:p>
          <a:p>
            <a:pPr lvl="1"/>
            <a:r>
              <a:rPr lang="en-US" dirty="0"/>
              <a:t>They have undetermined length</a:t>
            </a:r>
          </a:p>
          <a:p>
            <a:pPr lvl="1"/>
            <a:r>
              <a:rPr lang="en-US" dirty="0"/>
              <a:t>They have undetermined dereference properties</a:t>
            </a:r>
          </a:p>
          <a:p>
            <a:pPr lvl="1"/>
            <a:r>
              <a:rPr lang="en-US" dirty="0"/>
              <a:t>It can point to any data type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540B6-73FB-498F-82CD-35F5149B9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0EACD-34D5-4E92-B9FE-44E2A2046836}"/>
              </a:ext>
            </a:extLst>
          </p:cNvPr>
          <p:cNvSpPr txBox="1"/>
          <p:nvPr/>
        </p:nvSpPr>
        <p:spPr>
          <a:xfrm>
            <a:off x="5682542" y="1551563"/>
            <a:ext cx="609442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pValue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eType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ro-RO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eType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INT: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*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pValue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FLOAT: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*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pValue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STRING: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&lt;&lt; *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pValue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&lt;&lt; std::endl;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14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o-RO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0400" y="1375167"/>
            <a:ext cx="5028866" cy="500767"/>
          </a:xfrm>
        </p:spPr>
        <p:txBody>
          <a:bodyPr/>
          <a:lstStyle/>
          <a:p>
            <a:r>
              <a:rPr lang="en-US" b="1" dirty="0"/>
              <a:t>NULL pointer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10400" y="1375167"/>
            <a:ext cx="5486400" cy="336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A null pointer is a regular pointer that it is not pointing to any valid reference or memory address.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The NULL pointer is a constant with a value of zero defined in several standard libraries, including </a:t>
            </a:r>
            <a:r>
              <a:rPr lang="en-US" sz="1799" kern="0" dirty="0" err="1">
                <a:solidFill>
                  <a:schemeClr val="dk1"/>
                </a:solidFill>
                <a:cs typeface="Arial" pitchFamily="34" charset="0"/>
              </a:rPr>
              <a:t>iostream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.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Since C++11 </a:t>
            </a: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NULL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is replaced with </a:t>
            </a:r>
            <a:r>
              <a:rPr lang="en-US" sz="1799" b="1" kern="0" dirty="0" err="1">
                <a:solidFill>
                  <a:schemeClr val="dk1"/>
                </a:solidFill>
                <a:cs typeface="Arial" pitchFamily="34" charset="0"/>
              </a:rPr>
              <a:t>nullptr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6CEE5-1F74-4D0C-BB66-C4190ED649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60B91-31F7-423E-96EF-0BF92764A10D}"/>
              </a:ext>
            </a:extLst>
          </p:cNvPr>
          <p:cNvSpPr txBox="1"/>
          <p:nvPr/>
        </p:nvSpPr>
        <p:spPr>
          <a:xfrm>
            <a:off x="6424036" y="1375167"/>
            <a:ext cx="6094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NULL;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newPtr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std::cout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"The first pointer value is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std::cout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"The second pointer value is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newPtr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o-RO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 in 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5060" y="1420414"/>
            <a:ext cx="5486400" cy="462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b="1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Allocate memory:</a:t>
            </a: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b="1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b="1" kern="0" dirty="0" err="1">
                <a:solidFill>
                  <a:schemeClr val="dk1"/>
                </a:solidFill>
                <a:cs typeface="Arial" pitchFamily="34" charset="0"/>
              </a:rPr>
              <a:t>malloc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- Allocates a block of “size” bytes of memory, returning a pointer to the beginning of the block. 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b="1" kern="0" dirty="0" err="1">
                <a:solidFill>
                  <a:schemeClr val="dk1"/>
                </a:solidFill>
                <a:cs typeface="Arial" pitchFamily="34" charset="0"/>
              </a:rPr>
              <a:t>calloc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- Allocates a block of memory for an array of “num” elements, each of them “size“ bytes long, and initializes all its bits to zero.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b="1" kern="0" dirty="0" err="1">
                <a:solidFill>
                  <a:schemeClr val="dk1"/>
                </a:solidFill>
                <a:cs typeface="Arial" pitchFamily="34" charset="0"/>
              </a:rPr>
              <a:t>realloc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- Changes the size of the memory block pointed to by “</a:t>
            </a:r>
            <a:r>
              <a:rPr lang="en-US" sz="1799" kern="0" dirty="0" err="1">
                <a:solidFill>
                  <a:schemeClr val="dk1"/>
                </a:solidFill>
                <a:cs typeface="Arial" pitchFamily="34" charset="0"/>
              </a:rPr>
              <a:t>ptr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”.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357532" y="1420413"/>
            <a:ext cx="5486400" cy="477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1799" b="1" kern="0" dirty="0" err="1">
                <a:solidFill>
                  <a:schemeClr val="dk1"/>
                </a:solidFill>
                <a:cs typeface="Arial" pitchFamily="34" charset="0"/>
              </a:rPr>
              <a:t>Deallocate</a:t>
            </a: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 memory: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endParaRPr lang="en-US" sz="1799" b="1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free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- A block of memory previously allocated by a call to </a:t>
            </a:r>
            <a:r>
              <a:rPr lang="en-US" sz="1799" kern="0" dirty="0" err="1">
                <a:solidFill>
                  <a:schemeClr val="dk1"/>
                </a:solidFill>
                <a:cs typeface="Arial" pitchFamily="34" charset="0"/>
              </a:rPr>
              <a:t>malloc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, </a:t>
            </a:r>
            <a:r>
              <a:rPr lang="en-US" sz="1799" kern="0" dirty="0" err="1">
                <a:solidFill>
                  <a:schemeClr val="dk1"/>
                </a:solidFill>
                <a:cs typeface="Arial" pitchFamily="34" charset="0"/>
              </a:rPr>
              <a:t>calloc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or </a:t>
            </a:r>
            <a:r>
              <a:rPr lang="en-US" sz="1799" kern="0" dirty="0" err="1">
                <a:solidFill>
                  <a:schemeClr val="dk1"/>
                </a:solidFill>
                <a:cs typeface="Arial" pitchFamily="34" charset="0"/>
              </a:rPr>
              <a:t>realloc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is </a:t>
            </a:r>
            <a:r>
              <a:rPr lang="en-US" sz="1799" kern="0" dirty="0" err="1">
                <a:solidFill>
                  <a:schemeClr val="dk1"/>
                </a:solidFill>
                <a:cs typeface="Arial" pitchFamily="34" charset="0"/>
              </a:rPr>
              <a:t>deallocated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, making it available again for further allocations.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E564B-68C6-46A8-B4D3-855A1B395A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844B46B-66FB-4F76-8B0E-37D7D461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b="0" dirty="0"/>
              <a:t>Index / Agenda</a:t>
            </a:r>
            <a:endParaRPr lang="en-US" dirty="0"/>
          </a:p>
        </p:txBody>
      </p:sp>
      <p:sp>
        <p:nvSpPr>
          <p:cNvPr id="5" name="Aganda">
            <a:extLst>
              <a:ext uri="{FF2B5EF4-FFF2-40B4-BE49-F238E27FC236}">
                <a16:creationId xmlns:a16="http://schemas.microsoft.com/office/drawing/2014/main" id="{A38F6808-4085-423A-A99A-9DC01B167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en-US" dirty="0"/>
              <a:t>The Stack and The Heap	</a:t>
            </a:r>
          </a:p>
          <a:p>
            <a:pPr lvl="1"/>
            <a:r>
              <a:rPr lang="en-US" dirty="0"/>
              <a:t>Pointers	</a:t>
            </a:r>
          </a:p>
          <a:p>
            <a:pPr lvl="1"/>
            <a:r>
              <a:rPr lang="en-US" dirty="0"/>
              <a:t>Dynamic memory in C	</a:t>
            </a:r>
          </a:p>
          <a:p>
            <a:pPr lvl="1"/>
            <a:r>
              <a:rPr lang="en-US" dirty="0"/>
              <a:t>Dynamic memory in C++	</a:t>
            </a:r>
          </a:p>
          <a:p>
            <a:pPr lvl="1"/>
            <a:r>
              <a:rPr lang="en-US" dirty="0"/>
              <a:t>References	</a:t>
            </a:r>
          </a:p>
          <a:p>
            <a:pPr lvl="1"/>
            <a:r>
              <a:rPr lang="en-US" dirty="0"/>
              <a:t>Author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6245AF5-1AE3-49EC-B4ED-2C4EC9A6E5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3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 in 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5DFCB-68EB-4B14-B80D-0972D3C36C74}"/>
              </a:ext>
            </a:extLst>
          </p:cNvPr>
          <p:cNvSpPr/>
          <p:nvPr/>
        </p:nvSpPr>
        <p:spPr>
          <a:xfrm>
            <a:off x="421579" y="1300007"/>
            <a:ext cx="6096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Allocate 400 bytes on the heap.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It doesn't initializes the values.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*) malloc(100 *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Prints junk values found in allocated memory.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100; i++)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"%d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Allocates memory and initializes it with '0'.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*)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calloc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(100,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100; i++)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std::cout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Allocates the memory used by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pBufferB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pBufferC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*)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realloc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500 *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Dealocate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memory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free(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free(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pBufferC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1A451-BAE6-4895-81F4-9ABA024F5E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 in C++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5060" y="1420415"/>
            <a:ext cx="5486400" cy="200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b="1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Allocate memory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new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– Allocates “size” bytes of storage, suitably aligned to represent any object of that size, and returns a non-null pointer to the first byte of this block – single object form.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new[]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– multiple object form (for arrays)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357532" y="1420413"/>
            <a:ext cx="5486400" cy="182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Deallocate memory: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delete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Default deallocation functions -single-object form.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delete[]</a:t>
            </a:r>
            <a:r>
              <a:rPr lang="en-US" sz="1799" kern="0" dirty="0">
                <a:solidFill>
                  <a:schemeClr val="dk1"/>
                </a:solidFill>
                <a:cs typeface="Arial" pitchFamily="34" charset="0"/>
              </a:rPr>
              <a:t> - multiple object form (for arrays)</a:t>
            </a: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marL="179298" lvl="1" indent="-177711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FontTx/>
              <a:buChar char="•"/>
            </a:pPr>
            <a:endParaRPr lang="en-US" sz="1799" kern="0" dirty="0">
              <a:solidFill>
                <a:schemeClr val="dk1"/>
              </a:solidFill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014A4-1428-414D-83A3-BF7C88990305}"/>
              </a:ext>
            </a:extLst>
          </p:cNvPr>
          <p:cNvSpPr/>
          <p:nvPr/>
        </p:nvSpPr>
        <p:spPr>
          <a:xfrm>
            <a:off x="334062" y="3665544"/>
            <a:ext cx="3964561" cy="168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defRPr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Single object form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Dynamically allocated integer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pValue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Assign value to this integer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*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pValue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= 7;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199" dirty="0" err="1">
                <a:solidFill>
                  <a:srgbClr val="008000"/>
                </a:solidFill>
                <a:latin typeface="Consolas" panose="020B0609020204030204" pitchFamily="49" charset="0"/>
              </a:rPr>
              <a:t>Unallocate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 memory occupied by </a:t>
            </a:r>
            <a:r>
              <a:rPr lang="en-US" sz="1199" dirty="0" err="1">
                <a:solidFill>
                  <a:srgbClr val="008000"/>
                </a:solidFill>
                <a:latin typeface="Consolas" panose="020B0609020204030204" pitchFamily="49" charset="0"/>
              </a:rPr>
              <a:t>pValue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pValue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pValue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199" b="1" kern="0" dirty="0">
              <a:solidFill>
                <a:schemeClr val="dk1"/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EE239-1E93-4B37-8C70-F49CDAB71491}"/>
              </a:ext>
            </a:extLst>
          </p:cNvPr>
          <p:cNvSpPr/>
          <p:nvPr/>
        </p:nvSpPr>
        <p:spPr>
          <a:xfrm>
            <a:off x="4199053" y="3664061"/>
            <a:ext cx="3964562" cy="1992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defRPr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Multiple object form</a:t>
            </a:r>
          </a:p>
          <a:p>
            <a:pPr lvl="0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defRPr/>
            </a:pPr>
            <a:r>
              <a:rPr lang="en-US" sz="17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nSize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= 12;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Dynamically allocated array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pMyArray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nSize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Assign value to the 5th array element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pMyArray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[4] = 7;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Free the resources used by the array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delete[]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pMyArray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pMyArray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99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199" b="1" kern="0" dirty="0">
              <a:solidFill>
                <a:schemeClr val="dk1"/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0268A3-5110-4C0E-B4A5-726AE06BE813}"/>
              </a:ext>
            </a:extLst>
          </p:cNvPr>
          <p:cNvSpPr/>
          <p:nvPr/>
        </p:nvSpPr>
        <p:spPr>
          <a:xfrm>
            <a:off x="8292116" y="3664061"/>
            <a:ext cx="3964561" cy="23375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defRPr/>
            </a:pPr>
            <a:r>
              <a:rPr lang="en-US" sz="1799" b="1" kern="0" dirty="0">
                <a:solidFill>
                  <a:schemeClr val="dk1"/>
                </a:solidFill>
                <a:cs typeface="Arial" pitchFamily="34" charset="0"/>
              </a:rPr>
              <a:t>Memory leak</a:t>
            </a:r>
          </a:p>
          <a:p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doMemoryLeak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199" dirty="0" err="1">
                <a:solidFill>
                  <a:srgbClr val="000000"/>
                </a:solidFill>
                <a:latin typeface="Consolas" panose="020B0609020204030204" pitchFamily="49" charset="0"/>
              </a:rPr>
              <a:t>pValue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99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allocated resources are not freed 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when variable goes out of scope</a:t>
            </a:r>
          </a:p>
          <a:p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  // ...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Next line would fix the memory leak: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// delete </a:t>
            </a:r>
            <a:r>
              <a:rPr lang="en-US" sz="1199" dirty="0" err="1">
                <a:solidFill>
                  <a:srgbClr val="008000"/>
                </a:solidFill>
                <a:latin typeface="Consolas" panose="020B0609020204030204" pitchFamily="49" charset="0"/>
              </a:rPr>
              <a:t>pValue</a:t>
            </a:r>
            <a:r>
              <a:rPr lang="en-US" sz="1199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en-US" sz="1199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99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99" b="1" kern="0" dirty="0">
              <a:solidFill>
                <a:schemeClr val="dk1"/>
              </a:solidFill>
              <a:cs typeface="Arial" pitchFamily="34" charset="0"/>
            </a:endParaRPr>
          </a:p>
          <a:p>
            <a:pPr lvl="0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defRPr/>
            </a:pPr>
            <a:endParaRPr lang="en-US" sz="1799" b="1" kern="0" dirty="0">
              <a:solidFill>
                <a:schemeClr val="dk1"/>
              </a:solidFill>
              <a:cs typeface="Arial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58B6C-7393-46C3-9175-5BB150EE75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sz="half" idx="4294967295"/>
          </p:nvPr>
        </p:nvSpPr>
        <p:spPr>
          <a:xfrm>
            <a:off x="410400" y="1412875"/>
            <a:ext cx="5468938" cy="4752975"/>
          </a:xfrm>
        </p:spPr>
        <p:txBody>
          <a:bodyPr/>
          <a:lstStyle/>
          <a:p>
            <a:pPr lvl="1">
              <a:buNone/>
            </a:pPr>
            <a:endParaRPr lang="en-US" dirty="0"/>
          </a:p>
          <a:p>
            <a:pPr lvl="1"/>
            <a:r>
              <a:rPr lang="en-US" dirty="0">
                <a:hlinkClick r:id="rId4"/>
              </a:rPr>
              <a:t>http://en.cppreference.com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5"/>
              </a:rPr>
              <a:t>http://www.cplusplus.com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6"/>
              </a:rPr>
              <a:t>http://www.learncpp.com</a:t>
            </a: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723063" y="1412875"/>
            <a:ext cx="5468937" cy="4752975"/>
          </a:xfrm>
        </p:spPr>
        <p:txBody>
          <a:bodyPr/>
          <a:lstStyle/>
          <a:p>
            <a:r>
              <a:rPr lang="en-US" dirty="0"/>
              <a:t>Video tutorial:</a:t>
            </a:r>
          </a:p>
          <a:p>
            <a:r>
              <a:rPr lang="en-US" dirty="0"/>
              <a:t>From	</a:t>
            </a:r>
            <a:r>
              <a:rPr lang="en-US" u="sng" dirty="0">
                <a:hlinkClick r:id="rId7"/>
              </a:rPr>
              <a:t>C++ Tutorial for Beginners 29 – Classes: The Foundation of Object-Oriented Programming</a:t>
            </a:r>
            <a:endParaRPr lang="en-US" dirty="0"/>
          </a:p>
          <a:p>
            <a:r>
              <a:rPr lang="en-US" dirty="0"/>
              <a:t>To </a:t>
            </a:r>
            <a:r>
              <a:rPr lang="en-US" u="sng" dirty="0">
                <a:hlinkClick r:id="rId8"/>
              </a:rPr>
              <a:t>C++ Tutorial for Beginners 35 – The “this” keyword, A first taste of pointers</a:t>
            </a:r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D1FE1-4703-43AF-8B3A-B6E5F65E09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019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Published by </a:t>
            </a:r>
            <a:r>
              <a:rPr lang="en-US"/>
              <a:t>Siemens 2023</a:t>
            </a:r>
            <a:endParaRPr lang="en-US" dirty="0"/>
          </a:p>
          <a:p>
            <a:pPr lvl="1"/>
            <a:r>
              <a:rPr lang="en-US" dirty="0" err="1"/>
              <a:t>Ionu</a:t>
            </a:r>
            <a:r>
              <a:rPr lang="ro-RO" dirty="0"/>
              <a:t>ț Verzea</a:t>
            </a:r>
            <a:endParaRPr lang="en-US" dirty="0"/>
          </a:p>
          <a:p>
            <a:r>
              <a:rPr lang="ro-RO" dirty="0"/>
              <a:t>Software </a:t>
            </a:r>
            <a:r>
              <a:rPr lang="ro-RO" dirty="0" err="1"/>
              <a:t>Engineer</a:t>
            </a:r>
            <a:br>
              <a:rPr lang="en-US" dirty="0"/>
            </a:br>
            <a:r>
              <a:rPr lang="ro-RO" dirty="0"/>
              <a:t>ADV D EU RO IFA MI</a:t>
            </a:r>
            <a:endParaRPr lang="en-US" dirty="0"/>
          </a:p>
          <a:p>
            <a:r>
              <a:rPr lang="ro-RO" dirty="0" err="1"/>
              <a:t>Blv</a:t>
            </a:r>
            <a:r>
              <a:rPr lang="ro-RO" dirty="0"/>
              <a:t>. 15 Noiembrie Nr.78</a:t>
            </a:r>
            <a:br>
              <a:rPr lang="en-US" dirty="0"/>
            </a:br>
            <a:r>
              <a:rPr lang="ro-RO" dirty="0"/>
              <a:t>500097</a:t>
            </a:r>
            <a:r>
              <a:rPr lang="en-US" dirty="0"/>
              <a:t> </a:t>
            </a:r>
            <a:r>
              <a:rPr lang="ro-RO" dirty="0"/>
              <a:t>Brașov</a:t>
            </a:r>
            <a:br>
              <a:rPr lang="en-US" dirty="0"/>
            </a:br>
            <a:r>
              <a:rPr lang="ro-RO" dirty="0"/>
              <a:t>România</a:t>
            </a:r>
            <a:endParaRPr lang="en-US" dirty="0"/>
          </a:p>
          <a:p>
            <a:pPr lvl="1"/>
            <a:r>
              <a:rPr lang="en-US" dirty="0"/>
              <a:t>E-mail </a:t>
            </a:r>
            <a:r>
              <a:rPr lang="ro-RO" dirty="0">
                <a:hlinkClick r:id="rId2"/>
              </a:rPr>
              <a:t>ionut.verzea@siemens.com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and the heap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262047"/>
            <a:ext cx="8204200" cy="4752975"/>
          </a:xfrm>
        </p:spPr>
        <p:txBody>
          <a:bodyPr/>
          <a:lstStyle/>
          <a:p>
            <a:r>
              <a:rPr lang="en-US" b="1" dirty="0"/>
              <a:t>Memory areas</a:t>
            </a:r>
            <a:endParaRPr lang="en-US" b="1" dirty="0">
              <a:latin typeface="Arial" pitchFamily="34" charset="0"/>
            </a:endParaRPr>
          </a:p>
          <a:p>
            <a:endParaRPr lang="en-US" b="1" dirty="0">
              <a:latin typeface="Arial" pitchFamily="34" charset="0"/>
            </a:endParaRPr>
          </a:p>
          <a:p>
            <a:pPr lvl="1"/>
            <a:r>
              <a:rPr lang="en-US" dirty="0"/>
              <a:t>The memory a program uses</a:t>
            </a:r>
            <a:r>
              <a:rPr lang="en-US" dirty="0">
                <a:latin typeface="Arial" pitchFamily="34" charset="0"/>
              </a:rPr>
              <a:t> is typically divided int</a:t>
            </a:r>
            <a:r>
              <a:rPr lang="en-US" dirty="0"/>
              <a:t>o four areas:</a:t>
            </a:r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  <a:p>
            <a:pPr lvl="2"/>
            <a:r>
              <a:rPr lang="en-US" dirty="0"/>
              <a:t>The code area, where the compiled program sits in memory.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The global area, where global variables are stored.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The heap, where dynamically allocated variables are allocated from.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The stack, where parameters and local variables are allocated from.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45ADF-D298-454A-BB47-68A320A56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38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and the heap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243193"/>
            <a:ext cx="8204200" cy="4752975"/>
          </a:xfrm>
        </p:spPr>
        <p:txBody>
          <a:bodyPr/>
          <a:lstStyle/>
          <a:p>
            <a:r>
              <a:rPr lang="en-US" b="1" dirty="0"/>
              <a:t>The stack</a:t>
            </a:r>
            <a:endParaRPr lang="en-US" b="1" dirty="0">
              <a:latin typeface="Arial" pitchFamily="34" charset="0"/>
            </a:endParaRPr>
          </a:p>
          <a:p>
            <a:pPr lvl="1">
              <a:buNone/>
            </a:pPr>
            <a:endParaRPr lang="en-US" dirty="0"/>
          </a:p>
          <a:p>
            <a:pPr lvl="1"/>
            <a:r>
              <a:rPr lang="en-US" dirty="0"/>
              <a:t>Is a LIFO ( Last In First Out)  data structure.</a:t>
            </a:r>
          </a:p>
          <a:p>
            <a:pPr lvl="1"/>
            <a:r>
              <a:rPr lang="en-US" dirty="0"/>
              <a:t>The function call stack uses the function call/return mechanism.</a:t>
            </a:r>
          </a:p>
          <a:p>
            <a:pPr lvl="1"/>
            <a:r>
              <a:rPr lang="en-US" dirty="0"/>
              <a:t>It's a special region of your computer's memory that stores temporary variables created by each function (including the main() function).</a:t>
            </a:r>
          </a:p>
          <a:p>
            <a:pPr lvl="1"/>
            <a:r>
              <a:rPr lang="en-US" dirty="0"/>
              <a:t>The stack has a limited size (OS - dependent). </a:t>
            </a:r>
          </a:p>
          <a:p>
            <a:pPr lvl="1"/>
            <a:r>
              <a:rPr lang="en-US" dirty="0"/>
              <a:t> Provides very fast access (it only modifies  the value of the  stack pointer).</a:t>
            </a:r>
          </a:p>
          <a:p>
            <a:pPr lvl="1"/>
            <a:r>
              <a:rPr lang="en-US" dirty="0"/>
              <a:t>At each function call a stack frame is created that contains the function local variables and the return address.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</p:txBody>
      </p:sp>
      <p:pic>
        <p:nvPicPr>
          <p:cNvPr id="57346" name="Picture 2" descr="Image result for stack represent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28787" y="1413924"/>
            <a:ext cx="2037289" cy="3274895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F8184-4949-4EE9-B8CC-A5B44EA369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79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cdtRectangle 2 Id1116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The stack and the heap</a:t>
            </a:r>
          </a:p>
        </p:txBody>
      </p:sp>
      <p:pic>
        <p:nvPicPr>
          <p:cNvPr id="6" name="Picture 5" descr="st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892" y="1929040"/>
            <a:ext cx="2513384" cy="4055088"/>
          </a:xfrm>
          <a:prstGeom prst="rect">
            <a:avLst/>
          </a:prstGeom>
        </p:spPr>
      </p:pic>
      <p:pic>
        <p:nvPicPr>
          <p:cNvPr id="9" name="Picture 8" descr="sta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001" y="1928025"/>
            <a:ext cx="6503308" cy="4056104"/>
          </a:xfrm>
          <a:prstGeom prst="rect">
            <a:avLst/>
          </a:prstGeom>
        </p:spPr>
      </p:pic>
      <p:cxnSp>
        <p:nvCxnSpPr>
          <p:cNvPr id="13" name="Elbow Connector 12"/>
          <p:cNvCxnSpPr/>
          <p:nvPr/>
        </p:nvCxnSpPr>
        <p:spPr bwMode="auto">
          <a:xfrm rot="10800000" flipV="1">
            <a:off x="4385276" y="4533429"/>
            <a:ext cx="1699642" cy="1013625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Elbow Connector 14"/>
          <p:cNvCxnSpPr/>
          <p:nvPr/>
        </p:nvCxnSpPr>
        <p:spPr bwMode="auto">
          <a:xfrm rot="10800000">
            <a:off x="4385275" y="4849151"/>
            <a:ext cx="2264906" cy="423728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8268394" y="3561346"/>
            <a:ext cx="0" cy="179906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Elbow Connector 20"/>
          <p:cNvCxnSpPr/>
          <p:nvPr/>
        </p:nvCxnSpPr>
        <p:spPr bwMode="auto">
          <a:xfrm rot="10800000" flipV="1">
            <a:off x="4385277" y="3561346"/>
            <a:ext cx="3883119" cy="523429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19668" y="1413926"/>
            <a:ext cx="10544284" cy="381607"/>
          </a:xfrm>
          <a:prstGeom prst="rect">
            <a:avLst/>
          </a:prstGeom>
        </p:spPr>
        <p:txBody>
          <a:bodyPr/>
          <a:lstStyle/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b="1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The stack</a:t>
            </a: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b="1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marL="179298" lvl="1" indent="-177711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2C79B9-30CF-4D3F-9161-67F1382E8A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76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and the heap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243193"/>
            <a:ext cx="8204200" cy="4752975"/>
          </a:xfrm>
        </p:spPr>
        <p:txBody>
          <a:bodyPr/>
          <a:lstStyle/>
          <a:p>
            <a:r>
              <a:rPr lang="en-US" b="1" dirty="0"/>
              <a:t>The heap</a:t>
            </a:r>
          </a:p>
          <a:p>
            <a:endParaRPr lang="en-US" dirty="0"/>
          </a:p>
          <a:p>
            <a:pPr lvl="1"/>
            <a:r>
              <a:rPr lang="en-US" dirty="0"/>
              <a:t>Large pool of memory used for dynamically allocation.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access speed is slower compared to the stack access speed.</a:t>
            </a:r>
          </a:p>
          <a:p>
            <a:pPr lvl="1">
              <a:buNone/>
            </a:pPr>
            <a:endParaRPr lang="en-US" dirty="0"/>
          </a:p>
          <a:p>
            <a:pPr lvl="1"/>
            <a:r>
              <a:rPr lang="en-US" dirty="0"/>
              <a:t>The precise location of the memory allocated is not known in advance, the memory allocated has to be accessed indirectly  through pointers.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Memory may become fragmented over time as blocks of memory are allocated, then freed.</a:t>
            </a:r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05EC8D-0ACC-43BD-922F-BE97A7E7B9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32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cdtRectangle 2 Id1116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The stack and the heap</a:t>
            </a:r>
          </a:p>
        </p:txBody>
      </p:sp>
      <p:pic>
        <p:nvPicPr>
          <p:cNvPr id="10" name="Picture 9" descr="he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00" y="1942142"/>
            <a:ext cx="6051308" cy="396948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19668" y="1413926"/>
            <a:ext cx="10544284" cy="381607"/>
          </a:xfrm>
          <a:prstGeom prst="rect">
            <a:avLst/>
          </a:prstGeom>
        </p:spPr>
        <p:txBody>
          <a:bodyPr/>
          <a:lstStyle/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b="1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The heap</a:t>
            </a:r>
          </a:p>
          <a:p>
            <a:pPr marL="179298" lvl="1" indent="-177711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7C6DE0-65E8-40A7-BF41-A161D34CB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D54E7-7372-422A-B05C-B1788551F58E}"/>
              </a:ext>
            </a:extLst>
          </p:cNvPr>
          <p:cNvSpPr txBox="1"/>
          <p:nvPr/>
        </p:nvSpPr>
        <p:spPr>
          <a:xfrm>
            <a:off x="7421253" y="2197893"/>
            <a:ext cx="42585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Allocate space on heap for int value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intPtr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Allocate space on heap for int array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pIntArray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[4];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. . .</a:t>
            </a:r>
            <a:endParaRPr lang="en-US" sz="1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o-RO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685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and the heap</a:t>
            </a:r>
          </a:p>
        </p:txBody>
      </p:sp>
      <p:pic>
        <p:nvPicPr>
          <p:cNvPr id="5" name="Picture 4" descr="hea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1" y="1941175"/>
            <a:ext cx="6051308" cy="39694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19668" y="1413926"/>
            <a:ext cx="10544284" cy="381607"/>
          </a:xfrm>
          <a:prstGeom prst="rect">
            <a:avLst/>
          </a:prstGeom>
        </p:spPr>
        <p:txBody>
          <a:bodyPr/>
          <a:lstStyle/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1799" b="1" kern="0" dirty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The heap</a:t>
            </a:r>
          </a:p>
          <a:p>
            <a:pPr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b="1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  <a:p>
            <a:pPr marL="179298" lvl="1" indent="-177711" defTabSz="913943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endParaRPr lang="en-US" sz="1799" kern="0" dirty="0">
              <a:solidFill>
                <a:schemeClr val="dk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8376A-702D-4A52-A3F5-60DECDE1E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78D06-203B-4461-B8AE-A705ECD2ECE3}"/>
              </a:ext>
            </a:extLst>
          </p:cNvPr>
          <p:cNvSpPr txBox="1"/>
          <p:nvPr/>
        </p:nvSpPr>
        <p:spPr>
          <a:xfrm>
            <a:off x="7421252" y="1997839"/>
            <a:ext cx="419257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. . .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Assign 7 to the integer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*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intPtr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7;</a:t>
            </a:r>
          </a:p>
          <a:p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Initialize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o-RO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array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4; ++i)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pIntArray</a:t>
            </a:r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[i] = i + 1;</a:t>
            </a:r>
          </a:p>
          <a:p>
            <a:r>
              <a:rPr lang="ro-RO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ro-RO" sz="1400" dirty="0">
                <a:solidFill>
                  <a:srgbClr val="008000"/>
                </a:solidFill>
                <a:latin typeface="Consolas" panose="020B0609020204030204" pitchFamily="49" charset="0"/>
              </a:rPr>
              <a:t>// . . .</a:t>
            </a:r>
            <a:endParaRPr lang="ro-RO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dtRectangle 2 Id13517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135171" name="cdtRectangle 3 Id135171"/>
          <p:cNvSpPr>
            <a:spLocks noGrp="1" noChangeArrowheads="1"/>
          </p:cNvSpPr>
          <p:nvPr>
            <p:ph idx="4294967295"/>
          </p:nvPr>
        </p:nvSpPr>
        <p:spPr>
          <a:xfrm>
            <a:off x="410400" y="1412875"/>
            <a:ext cx="8204200" cy="4752975"/>
          </a:xfrm>
        </p:spPr>
        <p:txBody>
          <a:bodyPr/>
          <a:lstStyle/>
          <a:p>
            <a:r>
              <a:rPr lang="en-US" b="1" dirty="0"/>
              <a:t>Memory structure:</a:t>
            </a:r>
            <a:endParaRPr lang="en-US" b="1" dirty="0">
              <a:latin typeface="Arial" pitchFamily="34" charset="0"/>
            </a:endParaRPr>
          </a:p>
          <a:p>
            <a:pPr lvl="1">
              <a:buNone/>
            </a:pPr>
            <a:endParaRPr lang="en-US" dirty="0"/>
          </a:p>
          <a:p>
            <a:pPr lvl="1"/>
            <a:r>
              <a:rPr lang="en-US" dirty="0"/>
              <a:t>The memory can be imagined as a succession of memory cells, each one of the minimal size that computers manage (one byte).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memory cells are numbered in a consecutive way, so as, within any block of memory, every cell has the same number as the previous one plus one.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memory addresses are represented in hexadecimal</a:t>
            </a:r>
            <a:endParaRPr lang="en-US" dirty="0">
              <a:latin typeface="Arial" pitchFamily="34" charset="0"/>
            </a:endParaRPr>
          </a:p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1F81B-400C-4160-AF08-C4D2F78543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 err="1"/>
              <a:t>Unrestricted</a:t>
            </a:r>
            <a:r>
              <a:rPr lang="es-ES" dirty="0"/>
              <a:t> | © Siemens 2023 | </a:t>
            </a:r>
            <a:r>
              <a:rPr lang="es-ES" dirty="0" err="1"/>
              <a:t>Ionuț</a:t>
            </a:r>
            <a:r>
              <a:rPr lang="es-ES" dirty="0"/>
              <a:t> Verzea | ADV D EU RO IFA MI | 2023-07-11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058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Text + Index"/>
  <p:tag name="CDT_LAYOUT_TYPE" val="32"/>
  <p:tag name="CDT_ORIGINAL_DESIGNS_NAME" val="Siemens 2013 – 4:3"/>
  <p:tag name="CDT_ORIGINAL_MASTERS_NAME" val="Text + Index"/>
  <p:tag name="CDT_ORIGINAL_LAYOUT_TYPE" val="3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Text + Index"/>
  <p:tag name="CDT_LAYOUT_TYPE" val="32"/>
  <p:tag name="CDT_ORIGINAL_DESIGNS_NAME" val="Siemens 2013 – 4:3"/>
  <p:tag name="CDT_ORIGINAL_MASTERS_NAME" val="Text + Index"/>
  <p:tag name="CDT_ORIGINAL_LAYOUT_TYPE" val="3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Two columns"/>
  <p:tag name="CDT_LAYOUT_TYPE" val="29"/>
  <p:tag name="CDT_ORIGINAL_DESIGNS_NAME" val="Siemens 2013 – 4:3"/>
  <p:tag name="CDT_ORIGINAL_MASTERS_NAME" val="Two columns"/>
  <p:tag name="CDT_ORIGINAL_LAYOUT_TYPE" val="2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Two columns"/>
  <p:tag name="CDT_LAYOUT_TYPE" val="29"/>
  <p:tag name="CDT_ORIGINAL_DESIGNS_NAME" val="Siemens 2013 – 4:3"/>
  <p:tag name="CDT_ORIGINAL_MASTERS_NAME" val="Two columns"/>
  <p:tag name="CDT_ORIGINAL_LAYOUT_TYPE" val="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4:3"/>
  <p:tag name="CDT_MASTERS_NAME" val="One object (large)"/>
  <p:tag name="CDT_LAYOUT_TYPE" val="16"/>
  <p:tag name="CDT_ORIGINAL_DESIGNS_NAME" val="Siemens 2013 – 4:3"/>
  <p:tag name="CDT_ORIGINAL_MASTERS_NAME" val="One object (large)"/>
  <p:tag name="CDT_ORIGINAL_LAYOUT_TYPE" val="16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sie-ppt-O365-16x9-standard-eng-v3-0.pptx" id="{337017D5-581C-4D7F-8BCD-76B6C3EE2E8E}" vid="{4F834F2F-9D4E-47D9-B741-4DA0B160AC8F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E680F69AFCF5478564F22EAAFCB836" ma:contentTypeVersion="0" ma:contentTypeDescription="Create a new document." ma:contentTypeScope="" ma:versionID="4c27fba116ff84015b09cf87e0537b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p4ppTags>
  <Name>Two columns</Name>
  <PpLayout>29</PpLayout>
  <Index>12</Index>
</p4ppTags>
</file>

<file path=customXml/item4.xml><?xml version="1.0" encoding="utf-8"?>
<p4ppTags>
  <Name>One object (large)</Name>
  <PpLayout>16</PpLayout>
  <Index>10</Index>
</p4ppTag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BB41D0-022C-466A-B152-107B564800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75AB511-79C4-4486-8A16-0BD1598C80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C719095-8E40-4A15-BB63-7BD0FF6256B4}">
  <ds:schemaRefs/>
</ds:datastoreItem>
</file>

<file path=customXml/itemProps4.xml><?xml version="1.0" encoding="utf-8"?>
<ds:datastoreItem xmlns:ds="http://schemas.openxmlformats.org/officeDocument/2006/customXml" ds:itemID="{5FB47149-AE9D-45CA-A379-07146261F4E9}">
  <ds:schemaRefs/>
</ds:datastoreItem>
</file>

<file path=customXml/itemProps5.xml><?xml version="1.0" encoding="utf-8"?>
<ds:datastoreItem xmlns:ds="http://schemas.openxmlformats.org/officeDocument/2006/customXml" ds:itemID="{C0971D72-3676-4618-95A9-5E38E1A202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2234</Words>
  <Application>Microsoft Office PowerPoint</Application>
  <PresentationFormat>Widescreen</PresentationFormat>
  <Paragraphs>337</Paragraphs>
  <Slides>23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Consolas</vt:lpstr>
      <vt:lpstr>Wingdings</vt:lpstr>
      <vt:lpstr>Siemens 2020</vt:lpstr>
      <vt:lpstr>think-cell Folie</vt:lpstr>
      <vt:lpstr>C++</vt:lpstr>
      <vt:lpstr>Table of contents Index / Agenda</vt:lpstr>
      <vt:lpstr>The stack and the heap</vt:lpstr>
      <vt:lpstr>The stack and the heap</vt:lpstr>
      <vt:lpstr> The stack and the heap</vt:lpstr>
      <vt:lpstr>The stack and the heap</vt:lpstr>
      <vt:lpstr> The stack and the heap</vt:lpstr>
      <vt:lpstr>The stack and the heap</vt:lpstr>
      <vt:lpstr>Pointers</vt:lpstr>
      <vt:lpstr>Pointers</vt:lpstr>
      <vt:lpstr>Pointers</vt:lpstr>
      <vt:lpstr>Pointers</vt:lpstr>
      <vt:lpstr>Pointers</vt:lpstr>
      <vt:lpstr>Pointers</vt:lpstr>
      <vt:lpstr>Pointers and arrays</vt:lpstr>
      <vt:lpstr>Pointers arithmetic’s </vt:lpstr>
      <vt:lpstr>Void pointers</vt:lpstr>
      <vt:lpstr>Pointers</vt:lpstr>
      <vt:lpstr>Dynamic memory in C</vt:lpstr>
      <vt:lpstr>Dynamic memory in C</vt:lpstr>
      <vt:lpstr>Dynamic memory in C++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chart two-line headline, Arial, 80 pt</dc:title>
  <dc:creator>Verzea, Ionut (ADV D EU RO IFA MI)</dc:creator>
  <cp:keywords>Template</cp:keywords>
  <dc:description>Version 3.0.8
September 2020</dc:description>
  <cp:lastModifiedBy>Verzea, Ionut (ADV D EU RO IFA MI)</cp:lastModifiedBy>
  <cp:revision>11</cp:revision>
  <dcterms:created xsi:type="dcterms:W3CDTF">2022-05-26T08:51:25Z</dcterms:created>
  <dcterms:modified xsi:type="dcterms:W3CDTF">2023-07-11T06:13:44Z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0x01010018E680F69AFCF5478564F22EAAFCB836</vt:lpwstr>
  </property>
  <property fmtid="{D5CDD505-2E9C-101B-9397-08002B2CF9AE}" pid="3" name="MSIP_Label_a59b6cd5-d141-4a33-8bf1-0ca04484304f_Enabled">
    <vt:lpwstr>true</vt:lpwstr>
  </property>
  <property fmtid="{D5CDD505-2E9C-101B-9397-08002B2CF9AE}" pid="4" name="MSIP_Label_a59b6cd5-d141-4a33-8bf1-0ca04484304f_SetDate">
    <vt:lpwstr>2022-05-26T09:42:58Z</vt:lpwstr>
  </property>
  <property fmtid="{D5CDD505-2E9C-101B-9397-08002B2CF9AE}" pid="5" name="MSIP_Label_a59b6cd5-d141-4a33-8bf1-0ca04484304f_Method">
    <vt:lpwstr>Standard</vt:lpwstr>
  </property>
  <property fmtid="{D5CDD505-2E9C-101B-9397-08002B2CF9AE}" pid="6" name="MSIP_Label_a59b6cd5-d141-4a33-8bf1-0ca04484304f_Name">
    <vt:lpwstr>restricted-default</vt:lpwstr>
  </property>
  <property fmtid="{D5CDD505-2E9C-101B-9397-08002B2CF9AE}" pid="7" name="MSIP_Label_a59b6cd5-d141-4a33-8bf1-0ca04484304f_SiteId">
    <vt:lpwstr>38ae3bcd-9579-4fd4-adda-b42e1495d55a</vt:lpwstr>
  </property>
  <property fmtid="{D5CDD505-2E9C-101B-9397-08002B2CF9AE}" pid="8" name="MSIP_Label_a59b6cd5-d141-4a33-8bf1-0ca04484304f_ActionId">
    <vt:lpwstr>2100a1b8-2fc2-45a7-8038-6e5ec1548324</vt:lpwstr>
  </property>
  <property fmtid="{D5CDD505-2E9C-101B-9397-08002B2CF9AE}" pid="9" name="MSIP_Label_a59b6cd5-d141-4a33-8bf1-0ca04484304f_ContentBits">
    <vt:lpwstr>0</vt:lpwstr>
  </property>
  <property fmtid="{D5CDD505-2E9C-101B-9397-08002B2CF9AE}" pid="10" name="Document_Confidentiality">
    <vt:lpwstr>Restricted</vt:lpwstr>
  </property>
</Properties>
</file>